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25" r:id="rId2"/>
    <p:sldId id="332" r:id="rId3"/>
    <p:sldId id="381" r:id="rId4"/>
    <p:sldId id="333" r:id="rId5"/>
    <p:sldId id="313" r:id="rId6"/>
    <p:sldId id="314" r:id="rId7"/>
    <p:sldId id="321" r:id="rId8"/>
    <p:sldId id="309" r:id="rId9"/>
    <p:sldId id="322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6" autoAdjust="0"/>
    <p:restoredTop sz="94715"/>
  </p:normalViewPr>
  <p:slideViewPr>
    <p:cSldViewPr snapToGrid="0">
      <p:cViewPr varScale="1">
        <p:scale>
          <a:sx n="100" d="100"/>
          <a:sy n="100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97185-5A38-CD49-B462-C8EAFA8F5E4A}" type="datetimeFigureOut">
              <a:rPr lang="nl-NL" smtClean="0"/>
              <a:t>14-11-2025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353FE-521F-6644-8BD9-4E1C605C2C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30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Huishoudbeurs doorverkoop – informeren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353FE-521F-6644-8BD9-4E1C605C2C3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41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45233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81235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5253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8823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4275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75139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12233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5866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2188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782" y="6488825"/>
            <a:ext cx="314189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5756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88505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1769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057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60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0385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782" y="6488825"/>
            <a:ext cx="314189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40803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782" y="6486708"/>
            <a:ext cx="314189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02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erchants.ticketkeeper.com/tp/0fd62c64-54a3-4995-8c36-2ef8c9b75834/o" TargetMode="Externa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26012 Ticket Keeper Pitch deck-v2.jpg" descr="26012 Ticket Keeper Pitch deck-v2.jpg"/>
          <p:cNvPicPr>
            <a:picLocks noChangeAspect="1"/>
          </p:cNvPicPr>
          <p:nvPr/>
        </p:nvPicPr>
        <p:blipFill>
          <a:blip r:embed="rId2"/>
          <a:srcRect t="12" r="1" b="1"/>
          <a:stretch>
            <a:fillRect/>
          </a:stretch>
        </p:blipFill>
        <p:spPr>
          <a:xfrm>
            <a:off x="120650" y="68262"/>
            <a:ext cx="11950700" cy="6721475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3" name="Afbeelding 2" descr="Afbeelding met schermopname, Kleurrijkheid, ontwerp&#10;&#10;Door AI gegenereerde inhoud is mogelijk onjuist.">
            <a:extLst>
              <a:ext uri="{FF2B5EF4-FFF2-40B4-BE49-F238E27FC236}">
                <a16:creationId xmlns:a16="http://schemas.microsoft.com/office/drawing/2014/main" id="{4575F93A-DD85-BC41-9FA2-F7A4D240E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66807" cy="9550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179AD84-EF73-9E58-CD72-807D8F93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741"/>
          <a:stretch>
            <a:fillRect/>
          </a:stretch>
        </p:blipFill>
        <p:spPr bwMode="auto">
          <a:xfrm>
            <a:off x="120650" y="68262"/>
            <a:ext cx="11950700" cy="6721475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416F230-7083-6700-752F-272A9014041F}"/>
              </a:ext>
            </a:extLst>
          </p:cNvPr>
          <p:cNvSpPr txBox="1"/>
          <p:nvPr/>
        </p:nvSpPr>
        <p:spPr>
          <a:xfrm>
            <a:off x="585968" y="962972"/>
            <a:ext cx="11020064" cy="3077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🗂️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ra" panose="02000503000000000000" pitchFamily="50" charset="0"/>
              </a:rPr>
              <a:t>Agenda - Demo Ticketkeeper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lvl="0"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Doelen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: </a:t>
            </a:r>
          </a:p>
          <a:p>
            <a:pPr lvl="0">
              <a:defRPr/>
            </a:pP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- Uitgebreide demo van Ticketkeeper op zowel het vlak van USP (security</a:t>
            </a:r>
            <a:r>
              <a:rPr lang="nl-NL" dirty="0">
                <a:solidFill>
                  <a:srgbClr val="FFFFFF"/>
                </a:solidFill>
                <a:latin typeface="Helvetica Neue"/>
              </a:rPr>
              <a:t>, personalisatie, data, branding, push notificaties, gesloten ecosysteem en up- en crossellen) 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- </a:t>
            </a:r>
            <a:r>
              <a:rPr lang="nl-NL" dirty="0">
                <a:solidFill>
                  <a:schemeClr val="bg1"/>
                </a:solidFill>
              </a:rPr>
              <a:t>Voor welke van jouw klanten is dit (super)interessant?</a:t>
            </a:r>
          </a:p>
          <a:p>
            <a:pPr lvl="0">
              <a:defRPr/>
            </a:pP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130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8EF-96B2-9D67-0AAE-CD00085F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E33BE-8F9A-0F8C-ECF2-8B993C33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741"/>
          <a:stretch>
            <a:fillRect/>
          </a:stretch>
        </p:blipFill>
        <p:spPr bwMode="auto">
          <a:xfrm>
            <a:off x="120650" y="68262"/>
            <a:ext cx="11950700" cy="6721475"/>
          </a:xfrm>
          <a:prstGeom prst="rect">
            <a:avLst/>
          </a:prstGeom>
          <a:noFill/>
        </p:spPr>
      </p:pic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195B6C6B-1BEB-3D94-B6EA-480BEF15C353}"/>
              </a:ext>
            </a:extLst>
          </p:cNvPr>
          <p:cNvCxnSpPr>
            <a:cxnSpLocks/>
          </p:cNvCxnSpPr>
          <p:nvPr/>
        </p:nvCxnSpPr>
        <p:spPr>
          <a:xfrm>
            <a:off x="6096000" y="4467856"/>
            <a:ext cx="0" cy="1391899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D51C24-EDF0-E95E-76CA-3726CA5B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150" y="269176"/>
            <a:ext cx="1158340" cy="14631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62279E-0D14-AD43-E882-06C081A73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146" y="2846042"/>
            <a:ext cx="1691787" cy="12040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6D848D4-36DD-1C25-318D-56DC42012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066" y="5163806"/>
            <a:ext cx="1089754" cy="103641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E64ADFC-1CEA-4150-5D14-D61A7512A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901" y="487669"/>
            <a:ext cx="1234547" cy="122692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4C7BA1-5022-1CB1-5A5B-85189F4E2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89" y="2720277"/>
            <a:ext cx="1204064" cy="14174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A626AAA-815A-34A4-C8F6-9EEDC06FB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776" y="5163806"/>
            <a:ext cx="1226926" cy="1234547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135FF4FC-12A3-359C-263C-631562D4C7D5}"/>
              </a:ext>
            </a:extLst>
          </p:cNvPr>
          <p:cNvCxnSpPr>
            <a:cxnSpLocks/>
          </p:cNvCxnSpPr>
          <p:nvPr/>
        </p:nvCxnSpPr>
        <p:spPr>
          <a:xfrm>
            <a:off x="7142879" y="4866679"/>
            <a:ext cx="2783441" cy="802516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CE972B3-9AE5-6D91-EF57-CBC2C58DC97D}"/>
              </a:ext>
            </a:extLst>
          </p:cNvPr>
          <p:cNvCxnSpPr>
            <a:cxnSpLocks/>
          </p:cNvCxnSpPr>
          <p:nvPr/>
        </p:nvCxnSpPr>
        <p:spPr>
          <a:xfrm>
            <a:off x="7142879" y="3426612"/>
            <a:ext cx="2915521" cy="2386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1AA511B8-E1BF-25AE-0137-BD71B7B47704}"/>
              </a:ext>
            </a:extLst>
          </p:cNvPr>
          <p:cNvCxnSpPr>
            <a:cxnSpLocks/>
          </p:cNvCxnSpPr>
          <p:nvPr/>
        </p:nvCxnSpPr>
        <p:spPr>
          <a:xfrm flipV="1">
            <a:off x="7064135" y="1188804"/>
            <a:ext cx="2427791" cy="663092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D2081332-A55D-C4F6-46B6-10A6A3C94DE5}"/>
              </a:ext>
            </a:extLst>
          </p:cNvPr>
          <p:cNvCxnSpPr>
            <a:cxnSpLocks/>
          </p:cNvCxnSpPr>
          <p:nvPr/>
        </p:nvCxnSpPr>
        <p:spPr>
          <a:xfrm flipH="1">
            <a:off x="2468448" y="4866679"/>
            <a:ext cx="2639264" cy="815332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82CAA93E-2219-D678-3F70-DA1EE82453AB}"/>
              </a:ext>
            </a:extLst>
          </p:cNvPr>
          <p:cNvCxnSpPr>
            <a:cxnSpLocks/>
          </p:cNvCxnSpPr>
          <p:nvPr/>
        </p:nvCxnSpPr>
        <p:spPr>
          <a:xfrm flipH="1">
            <a:off x="2133599" y="3448074"/>
            <a:ext cx="2974113" cy="0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985CB367-575C-170C-D04C-1D52DC790DF8}"/>
              </a:ext>
            </a:extLst>
          </p:cNvPr>
          <p:cNvCxnSpPr>
            <a:cxnSpLocks/>
          </p:cNvCxnSpPr>
          <p:nvPr/>
        </p:nvCxnSpPr>
        <p:spPr>
          <a:xfrm flipH="1" flipV="1">
            <a:off x="2508704" y="1371600"/>
            <a:ext cx="2474384" cy="467480"/>
          </a:xfrm>
          <a:prstGeom prst="straightConnector1">
            <a:avLst/>
          </a:prstGeom>
          <a:noFill/>
          <a:ln w="107950" cap="flat">
            <a:solidFill>
              <a:srgbClr val="E9EE8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5FB5A0B6-6668-06BC-40AA-ED9A6B956FB7}"/>
              </a:ext>
            </a:extLst>
          </p:cNvPr>
          <p:cNvSpPr txBox="1"/>
          <p:nvPr/>
        </p:nvSpPr>
        <p:spPr>
          <a:xfrm>
            <a:off x="2406220" y="-331219"/>
            <a:ext cx="2524778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Gemak voor de klant. Kaartkopers kunnen elke QR-code of barcode opslaan, rechtstreeks vanuit een ticketshop of handmatig toegevoegd (scannen/uploaden).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187686F8-85B0-A6EB-6CA4-3530067554BE}"/>
              </a:ext>
            </a:extLst>
          </p:cNvPr>
          <p:cNvSpPr txBox="1"/>
          <p:nvPr/>
        </p:nvSpPr>
        <p:spPr>
          <a:xfrm>
            <a:off x="1637761" y="1714595"/>
            <a:ext cx="2864822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Personalisatie. Met slechts één klik (organisatoren kunnen dit in ons portaal doen) wordt elk ticket gepersonaliseerd bij elke overdracht aan een nieuwe houder.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C3BB3A9-4DB9-FBCE-3929-FB55D935E97F}"/>
              </a:ext>
            </a:extLst>
          </p:cNvPr>
          <p:cNvSpPr txBox="1"/>
          <p:nvPr/>
        </p:nvSpPr>
        <p:spPr>
          <a:xfrm>
            <a:off x="1637762" y="3685421"/>
            <a:ext cx="264419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Upsell/Cross Sell mogelijkheden. Kondig nieuwe shows aan, verkoop merch of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booz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tokens en creëer extra inkomsten. 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62E963B9-70DF-D11C-EEEA-9C15D8B8B48E}"/>
              </a:ext>
            </a:extLst>
          </p:cNvPr>
          <p:cNvSpPr txBox="1"/>
          <p:nvPr/>
        </p:nvSpPr>
        <p:spPr>
          <a:xfrm>
            <a:off x="6096000" y="-332503"/>
            <a:ext cx="3391748" cy="15106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Security – Combineer time sealed tickets (tot 1 minuut voor het scannen indien nodig), met  overdragen van tickets binnen het ‘closed loopsysteem van Ticketkeeper. Ook tickets delen vindt hierbinnen volledig plaats.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EE1BA8B9-6112-8D75-0FE3-75CFA3561675}"/>
              </a:ext>
            </a:extLst>
          </p:cNvPr>
          <p:cNvSpPr txBox="1"/>
          <p:nvPr/>
        </p:nvSpPr>
        <p:spPr>
          <a:xfrm>
            <a:off x="8998374" y="3854768"/>
            <a:ext cx="2480585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Screenshot-blok. Screenshotten van een ticket is onmogelijk.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8321A9B8-12BC-79BF-B958-C69762569871}"/>
              </a:ext>
            </a:extLst>
          </p:cNvPr>
          <p:cNvSpPr txBox="1"/>
          <p:nvPr/>
        </p:nvSpPr>
        <p:spPr>
          <a:xfrm>
            <a:off x="8425126" y="1381920"/>
            <a:ext cx="3744335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Marketing &amp; Communicatie &amp; Branding. Pushmelding met/zonder deeplink, informeer je publiek in geval van nood, last minute programmawijzigingen en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branded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tickets die kunnen worden geactiveerd en die leiden naar een landingspagina. Voor B2B events: lead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generation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!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4204D5A7-469B-B9C0-8068-570F9E29F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99" y="6004539"/>
            <a:ext cx="2027096" cy="365792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0E925771-0CCA-4433-2416-5F0990DA5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1182" y="57451"/>
            <a:ext cx="956811" cy="1886616"/>
          </a:xfrm>
          <a:prstGeom prst="rect">
            <a:avLst/>
          </a:prstGeom>
        </p:spPr>
      </p:pic>
      <p:pic>
        <p:nvPicPr>
          <p:cNvPr id="49" name="Afbeelding 48" descr="Afbeelding met tekst, Mobiele telefoon, schermopname, Mobiel apparaat&#10;&#10;Door AI gegenereerde inhoud is mogelijk onjuist.">
            <a:extLst>
              <a:ext uri="{FF2B5EF4-FFF2-40B4-BE49-F238E27FC236}">
                <a16:creationId xmlns:a16="http://schemas.microsoft.com/office/drawing/2014/main" id="{0734144C-CCCF-9156-F659-D3578FD797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0" y="0"/>
            <a:ext cx="965277" cy="1901984"/>
          </a:xfrm>
          <a:prstGeom prst="rect">
            <a:avLst/>
          </a:prstGeom>
        </p:spPr>
      </p:pic>
      <p:sp>
        <p:nvSpPr>
          <p:cNvPr id="50" name="Stroomdiagram: Verbindingslijn 49">
            <a:extLst>
              <a:ext uri="{FF2B5EF4-FFF2-40B4-BE49-F238E27FC236}">
                <a16:creationId xmlns:a16="http://schemas.microsoft.com/office/drawing/2014/main" id="{F7F1C68F-DF5A-2656-0784-E1AB10455F4D}"/>
              </a:ext>
            </a:extLst>
          </p:cNvPr>
          <p:cNvSpPr/>
          <p:nvPr/>
        </p:nvSpPr>
        <p:spPr>
          <a:xfrm>
            <a:off x="839430" y="1532964"/>
            <a:ext cx="259422" cy="250534"/>
          </a:xfrm>
          <a:prstGeom prst="flowChartConnector">
            <a:avLst/>
          </a:prstGeom>
          <a:solidFill>
            <a:srgbClr val="000000">
              <a:alpha val="36000"/>
            </a:srgbClr>
          </a:solidFill>
          <a:ln w="317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2" name="Afbeelding 51" descr="Afbeelding met elektronica, tekst, Mobiele telefoon, Mobiel apparaat&#10;&#10;Door AI gegenereerde inhoud is mogelijk onjuist.">
            <a:extLst>
              <a:ext uri="{FF2B5EF4-FFF2-40B4-BE49-F238E27FC236}">
                <a16:creationId xmlns:a16="http://schemas.microsoft.com/office/drawing/2014/main" id="{F8B9F86C-0D7D-68B2-73AC-2175CB0FA7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08" y="2116587"/>
            <a:ext cx="1218357" cy="2031252"/>
          </a:xfrm>
          <a:prstGeom prst="rect">
            <a:avLst/>
          </a:prstGeom>
        </p:spPr>
      </p:pic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4380BBF6-12BD-AD72-D038-97102A40E74C}"/>
              </a:ext>
            </a:extLst>
          </p:cNvPr>
          <p:cNvCxnSpPr>
            <a:cxnSpLocks/>
          </p:cNvCxnSpPr>
          <p:nvPr/>
        </p:nvCxnSpPr>
        <p:spPr>
          <a:xfrm>
            <a:off x="1089931" y="1739165"/>
            <a:ext cx="305985" cy="181132"/>
          </a:xfrm>
          <a:prstGeom prst="line">
            <a:avLst/>
          </a:prstGeom>
          <a:noFill/>
          <a:ln w="38100" cap="flat">
            <a:solidFill>
              <a:srgbClr val="FFFF6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8" name="Afbeelding 57" descr="Afbeelding met Mobiele telefoon, gadget, schermopname, Communicatieapparaat&#10;&#10;Door AI gegenereerde inhoud is mogelijk onjuist.">
            <a:extLst>
              <a:ext uri="{FF2B5EF4-FFF2-40B4-BE49-F238E27FC236}">
                <a16:creationId xmlns:a16="http://schemas.microsoft.com/office/drawing/2014/main" id="{C653CEEE-721F-B31A-8BC8-0B5D5D7D7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62" y="4440909"/>
            <a:ext cx="897406" cy="1768251"/>
          </a:xfrm>
          <a:prstGeom prst="rect">
            <a:avLst/>
          </a:prstGeom>
        </p:spPr>
      </p:pic>
      <p:pic>
        <p:nvPicPr>
          <p:cNvPr id="60" name="Afbeelding 59" descr="Afbeelding met tekst, schermopname, Mobiele telefoon, Mobiel apparaat&#10;&#10;Door AI gegenereerde inhoud is mogelijk onjuist.">
            <a:extLst>
              <a:ext uri="{FF2B5EF4-FFF2-40B4-BE49-F238E27FC236}">
                <a16:creationId xmlns:a16="http://schemas.microsoft.com/office/drawing/2014/main" id="{30861819-A7CB-9000-EAE2-01486C2F64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" y="3546530"/>
            <a:ext cx="1010617" cy="1991321"/>
          </a:xfrm>
          <a:prstGeom prst="rect">
            <a:avLst/>
          </a:prstGeom>
        </p:spPr>
      </p:pic>
      <p:pic>
        <p:nvPicPr>
          <p:cNvPr id="4" name="Afbeelding 3" descr="Afbeelding met Lettertype, Graphics, grafische vormgeving, wit&#10;&#10;Door AI gegenereerde inhoud is mogelijk onjuist.">
            <a:extLst>
              <a:ext uri="{FF2B5EF4-FFF2-40B4-BE49-F238E27FC236}">
                <a16:creationId xmlns:a16="http://schemas.microsoft.com/office/drawing/2014/main" id="{54F33662-AC15-6BA4-2BC2-1E318B13B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100" y="6259960"/>
            <a:ext cx="1219313" cy="415586"/>
          </a:xfrm>
          <a:prstGeom prst="rect">
            <a:avLst/>
          </a:prstGeom>
        </p:spPr>
      </p:pic>
      <p:pic>
        <p:nvPicPr>
          <p:cNvPr id="6" name="Afbeelding 5" descr="Afbeelding met tekst, schermopname, Mobiele telefoon&#10;&#10;Door AI gegenereerde inhoud is mogelijk onjuist.">
            <a:extLst>
              <a:ext uri="{FF2B5EF4-FFF2-40B4-BE49-F238E27FC236}">
                <a16:creationId xmlns:a16="http://schemas.microsoft.com/office/drawing/2014/main" id="{649EE91C-6D19-388A-BA3E-05D9289FA2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78" y="1442095"/>
            <a:ext cx="2036112" cy="401195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865CA68-3C4E-D4E6-1757-8B012A022DF5}"/>
              </a:ext>
            </a:extLst>
          </p:cNvPr>
          <p:cNvSpPr txBox="1"/>
          <p:nvPr/>
        </p:nvSpPr>
        <p:spPr>
          <a:xfrm>
            <a:off x="4831332" y="5457040"/>
            <a:ext cx="2956881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Met Ticketkeeper verzamel je meer data door automatische personalisatie.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58143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C3F9180-BBA9-F4E9-A152-7414042C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3" r="1" b="5778"/>
          <a:stretch>
            <a:fillRect/>
          </a:stretch>
        </p:blipFill>
        <p:spPr bwMode="auto">
          <a:xfrm>
            <a:off x="120650" y="68262"/>
            <a:ext cx="11950700" cy="6721475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AD3FCD4-CF7D-58B7-5FB4-7603A060AC30}"/>
              </a:ext>
            </a:extLst>
          </p:cNvPr>
          <p:cNvSpPr txBox="1"/>
          <p:nvPr/>
        </p:nvSpPr>
        <p:spPr>
          <a:xfrm>
            <a:off x="740779" y="572725"/>
            <a:ext cx="9873205" cy="5970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ra" panose="02000503000000000000" pitchFamily="50" charset="0"/>
              </a:rPr>
              <a:t>Productdemo – De bare basis-flow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Gebruikerservaring (UX)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Hoe koopt een gebruiker een ticket (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desktop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)?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En hoe op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mobiel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Push notificaties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Voorbeelden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informatieve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berichten: event-info, reminders,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Commerciële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voorbeelden: upgrade, horeca-aanbieding,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  nieuwe show (upsell/ cross sell)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Of een upgrade naar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VIP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die je op de eventdag nog over hebt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En dat stelt 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organizer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allemaal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in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onze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Merchant Portal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18F51EF-D827-1F51-C569-7215C18C3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1211" y="1612232"/>
            <a:ext cx="1913020" cy="19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06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F13B67-E07C-DFAC-C444-55CC1188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-21121"/>
            <a:ext cx="12191990" cy="68791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354E777-4819-D8A3-58BA-86F723DD0DA9}"/>
              </a:ext>
            </a:extLst>
          </p:cNvPr>
          <p:cNvSpPr txBox="1"/>
          <p:nvPr/>
        </p:nvSpPr>
        <p:spPr>
          <a:xfrm>
            <a:off x="750277" y="93396"/>
            <a:ext cx="9530862" cy="844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3600" kern="0" dirty="0">
                <a:solidFill>
                  <a:srgbClr val="FFFFFF"/>
                </a:solidFill>
                <a:latin typeface="Avara" panose="02000503000000000000" pitchFamily="50" charset="0"/>
                <a:sym typeface="Helvetica Neue"/>
              </a:rPr>
              <a:t>Het aankoop- en verzendproces (desktop)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2C53E675-35B6-F1A4-6387-8121ECC66A04}"/>
              </a:ext>
            </a:extLst>
          </p:cNvPr>
          <p:cNvSpPr/>
          <p:nvPr/>
        </p:nvSpPr>
        <p:spPr>
          <a:xfrm>
            <a:off x="4089637" y="1456731"/>
            <a:ext cx="804363" cy="591006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553243B6-C161-4516-21F5-46727AAFA2D3}"/>
              </a:ext>
            </a:extLst>
          </p:cNvPr>
          <p:cNvSpPr/>
          <p:nvPr/>
        </p:nvSpPr>
        <p:spPr>
          <a:xfrm>
            <a:off x="8403382" y="1532788"/>
            <a:ext cx="804363" cy="591006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D2B1C7C2-6574-9536-B36D-6AB759D5B5A9}"/>
              </a:ext>
            </a:extLst>
          </p:cNvPr>
          <p:cNvSpPr/>
          <p:nvPr/>
        </p:nvSpPr>
        <p:spPr>
          <a:xfrm rot="5400000">
            <a:off x="10719964" y="1752234"/>
            <a:ext cx="804363" cy="591006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D3CDEDE-0F49-7570-9350-8C809E99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70" y="1440726"/>
            <a:ext cx="915815" cy="8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3498F73B-AF74-4CFD-1520-16F155DBD4F8}"/>
              </a:ext>
            </a:extLst>
          </p:cNvPr>
          <p:cNvSpPr/>
          <p:nvPr/>
        </p:nvSpPr>
        <p:spPr>
          <a:xfrm>
            <a:off x="10125961" y="1647561"/>
            <a:ext cx="1055077" cy="2975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6B4A9EC2-5736-30EB-36E7-F8AE3677510B}"/>
              </a:ext>
            </a:extLst>
          </p:cNvPr>
          <p:cNvSpPr txBox="1"/>
          <p:nvPr/>
        </p:nvSpPr>
        <p:spPr>
          <a:xfrm>
            <a:off x="5953538" y="3886437"/>
            <a:ext cx="1617785" cy="678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2400" kern="0" dirty="0">
                <a:solidFill>
                  <a:srgbClr val="FFFFFF"/>
                </a:solidFill>
                <a:latin typeface="Helvetica Neue"/>
                <a:sym typeface="Helvetica Neue"/>
              </a:rPr>
              <a:t>vul je 06 in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D05D2FC-75FE-0F3C-CFAF-BDC0EA1E0C5A}"/>
              </a:ext>
            </a:extLst>
          </p:cNvPr>
          <p:cNvSpPr txBox="1"/>
          <p:nvPr/>
        </p:nvSpPr>
        <p:spPr>
          <a:xfrm>
            <a:off x="9248346" y="2008701"/>
            <a:ext cx="1100372" cy="678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2400" kern="0" dirty="0">
                <a:solidFill>
                  <a:srgbClr val="FFFFFF"/>
                </a:solidFill>
                <a:latin typeface="Helvetica Neue"/>
                <a:sym typeface="Helvetica Neue"/>
              </a:rPr>
              <a:t>betaal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F9894D9-6599-1E56-F2F0-80CD70DA31BF}"/>
              </a:ext>
            </a:extLst>
          </p:cNvPr>
          <p:cNvSpPr txBox="1"/>
          <p:nvPr/>
        </p:nvSpPr>
        <p:spPr>
          <a:xfrm>
            <a:off x="6966325" y="5640365"/>
            <a:ext cx="2982306" cy="1011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2400" kern="0" dirty="0">
                <a:solidFill>
                  <a:srgbClr val="FFFFFF"/>
                </a:solidFill>
                <a:latin typeface="Helvetica Neue"/>
                <a:sym typeface="Helvetica Neue"/>
              </a:rPr>
              <a:t>en ontvang je ticket direct in je wallet!</a:t>
            </a:r>
          </a:p>
        </p:txBody>
      </p:sp>
      <p:sp>
        <p:nvSpPr>
          <p:cNvPr id="3" name="Pijl: gekromd links 2">
            <a:hlinkClick r:id="rId4" action="ppaction://hlinksldjump"/>
            <a:extLst>
              <a:ext uri="{FF2B5EF4-FFF2-40B4-BE49-F238E27FC236}">
                <a16:creationId xmlns:a16="http://schemas.microsoft.com/office/drawing/2014/main" id="{15CF9F55-3E60-9B6C-C834-A4DC2A301B26}"/>
              </a:ext>
            </a:extLst>
          </p:cNvPr>
          <p:cNvSpPr/>
          <p:nvPr/>
        </p:nvSpPr>
        <p:spPr>
          <a:xfrm>
            <a:off x="11221697" y="324490"/>
            <a:ext cx="440051" cy="358417"/>
          </a:xfrm>
          <a:prstGeom prst="curvedLef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Afbeelding 5" descr="Afbeelding met tekst, Mobiele telefoon, gadget, Elektronisch apparaat&#10;&#10;Door AI gegenereerde inhoud is mogelijk onjuist.">
            <a:extLst>
              <a:ext uri="{FF2B5EF4-FFF2-40B4-BE49-F238E27FC236}">
                <a16:creationId xmlns:a16="http://schemas.microsoft.com/office/drawing/2014/main" id="{114F2A34-5092-79C7-D550-CA040FB41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74" y="2348024"/>
            <a:ext cx="2764727" cy="4609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E54E17-BFCA-BB0C-1054-1E530A1E4165}"/>
              </a:ext>
            </a:extLst>
          </p:cNvPr>
          <p:cNvSpPr/>
          <p:nvPr/>
        </p:nvSpPr>
        <p:spPr>
          <a:xfrm>
            <a:off x="558767" y="1385782"/>
            <a:ext cx="3754419" cy="271869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effectLst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Tickets kopen</a:t>
            </a: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Je tickets worden verstuurd naar je Ticketkeeper wallet.</a:t>
            </a: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1"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1e rang			€ 59,00</a:t>
            </a: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2e rang			€ 39,00</a:t>
            </a: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1"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1"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1"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b="1"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Je tickets worden direct verstrekt.</a:t>
            </a: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>
                <a:ln>
                  <a:noFill/>
                </a:ln>
                <a:effectLst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Personali</a:t>
            </a:r>
            <a:r>
              <a:rPr lang="en-US" sz="1000" b="1"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seren is niet nodig.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011997-2A97-E0F3-B71B-08E3D3CE6DB7}"/>
              </a:ext>
            </a:extLst>
          </p:cNvPr>
          <p:cNvCxnSpPr/>
          <p:nvPr/>
        </p:nvCxnSpPr>
        <p:spPr>
          <a:xfrm>
            <a:off x="627017" y="2201091"/>
            <a:ext cx="3579223" cy="0"/>
          </a:xfrm>
          <a:prstGeom prst="line">
            <a:avLst/>
          </a:prstGeom>
          <a:noFill/>
          <a:ln w="9525" cap="flat">
            <a:solidFill>
              <a:schemeClr val="tx2">
                <a:lumMod val="20000"/>
                <a:lumOff val="8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60DB86-91D2-57FC-864E-D532E036D9DF}"/>
              </a:ext>
            </a:extLst>
          </p:cNvPr>
          <p:cNvCxnSpPr/>
          <p:nvPr/>
        </p:nvCxnSpPr>
        <p:spPr>
          <a:xfrm>
            <a:off x="627017" y="2634343"/>
            <a:ext cx="3579223" cy="0"/>
          </a:xfrm>
          <a:prstGeom prst="line">
            <a:avLst/>
          </a:prstGeom>
          <a:noFill/>
          <a:ln w="9525" cap="flat">
            <a:solidFill>
              <a:schemeClr val="tx2">
                <a:lumMod val="20000"/>
                <a:lumOff val="8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6D77E14-5782-7AB2-1C3A-5E4E64950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260" y="2243337"/>
            <a:ext cx="523142" cy="348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D202F7-01C6-A415-800F-982C763CD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260" y="2712209"/>
            <a:ext cx="523142" cy="34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CAABCF-9498-F05D-EE90-2BEA3C72D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66" y="3160726"/>
            <a:ext cx="3481123" cy="421954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706D760C-3451-4AC4-FD39-A5E3F37D209C}"/>
              </a:ext>
            </a:extLst>
          </p:cNvPr>
          <p:cNvSpPr txBox="1"/>
          <p:nvPr/>
        </p:nvSpPr>
        <p:spPr>
          <a:xfrm>
            <a:off x="5909282" y="1299714"/>
            <a:ext cx="1617785" cy="678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2400" kern="0" dirty="0">
                <a:solidFill>
                  <a:srgbClr val="FFFFFF"/>
                </a:solidFill>
                <a:latin typeface="Helvetica Neue"/>
                <a:sym typeface="Helvetica Neue"/>
              </a:rPr>
              <a:t>bestel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E3CA49-3367-CEF4-16B5-91766ED7F813}"/>
              </a:ext>
            </a:extLst>
          </p:cNvPr>
          <p:cNvSpPr/>
          <p:nvPr/>
        </p:nvSpPr>
        <p:spPr>
          <a:xfrm>
            <a:off x="4912514" y="1380370"/>
            <a:ext cx="3754419" cy="26879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effectLst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Vul hier je mobiele nummer in</a:t>
            </a: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b="1"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b="1"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92075"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>
              <a:ln>
                <a:noFill/>
              </a:ln>
              <a:effectLst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634B51-55E3-1851-FE39-481CDA0D9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794" y="2246943"/>
            <a:ext cx="3277384" cy="10924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55D6E2-5D61-DF80-769A-20789A448C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8325" y="3405386"/>
            <a:ext cx="3226853" cy="621566"/>
          </a:xfrm>
          <a:prstGeom prst="rect">
            <a:avLst/>
          </a:prstGeom>
        </p:spPr>
      </p:pic>
      <p:sp>
        <p:nvSpPr>
          <p:cNvPr id="35" name="Tekstvak 30">
            <a:extLst>
              <a:ext uri="{FF2B5EF4-FFF2-40B4-BE49-F238E27FC236}">
                <a16:creationId xmlns:a16="http://schemas.microsoft.com/office/drawing/2014/main" id="{9B7001ED-480F-6789-EB51-C8C600BD1E4F}"/>
              </a:ext>
            </a:extLst>
          </p:cNvPr>
          <p:cNvSpPr txBox="1"/>
          <p:nvPr/>
        </p:nvSpPr>
        <p:spPr>
          <a:xfrm>
            <a:off x="1877290" y="3886438"/>
            <a:ext cx="1617785" cy="678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2400" kern="0" dirty="0">
                <a:solidFill>
                  <a:srgbClr val="FFFFFF"/>
                </a:solidFill>
                <a:latin typeface="Helvetica Neue"/>
                <a:sym typeface="Helvetica Neue"/>
              </a:rPr>
              <a:t>bestel</a:t>
            </a:r>
          </a:p>
        </p:txBody>
      </p:sp>
    </p:spTree>
    <p:extLst>
      <p:ext uri="{BB962C8B-B14F-4D97-AF65-F5344CB8AC3E}">
        <p14:creationId xmlns:p14="http://schemas.microsoft.com/office/powerpoint/2010/main" val="39308811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2CF25-D737-A7F4-55D9-926D777AF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DD2E70-D69E-3A27-7B27-3F507447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-21121"/>
            <a:ext cx="12191990" cy="68579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4B1C39-EEC4-D240-4879-755DABBB309E}"/>
              </a:ext>
            </a:extLst>
          </p:cNvPr>
          <p:cNvSpPr txBox="1"/>
          <p:nvPr/>
        </p:nvSpPr>
        <p:spPr>
          <a:xfrm>
            <a:off x="750277" y="93396"/>
            <a:ext cx="9530862" cy="844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3600" kern="0" dirty="0">
                <a:solidFill>
                  <a:srgbClr val="FFFFFF"/>
                </a:solidFill>
                <a:latin typeface="Avara" panose="02000503000000000000" pitchFamily="50" charset="0"/>
                <a:sym typeface="Helvetica Neue"/>
              </a:rPr>
              <a:t>Het aankoop- en verzendproces (mobiel)</a:t>
            </a:r>
          </a:p>
        </p:txBody>
      </p:sp>
      <p:sp>
        <p:nvSpPr>
          <p:cNvPr id="25" name="Pijl: rechts 24">
            <a:extLst>
              <a:ext uri="{FF2B5EF4-FFF2-40B4-BE49-F238E27FC236}">
                <a16:creationId xmlns:a16="http://schemas.microsoft.com/office/drawing/2014/main" id="{382C60A3-E475-2442-4931-EF4620A7C469}"/>
              </a:ext>
            </a:extLst>
          </p:cNvPr>
          <p:cNvSpPr/>
          <p:nvPr/>
        </p:nvSpPr>
        <p:spPr>
          <a:xfrm>
            <a:off x="2703115" y="3486350"/>
            <a:ext cx="243019" cy="591006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C0C1FF4F-6386-5C88-50CD-038BEECC4557}"/>
              </a:ext>
            </a:extLst>
          </p:cNvPr>
          <p:cNvSpPr/>
          <p:nvPr/>
        </p:nvSpPr>
        <p:spPr>
          <a:xfrm>
            <a:off x="5448057" y="3486350"/>
            <a:ext cx="243019" cy="591006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Pijl: rechts 26">
            <a:extLst>
              <a:ext uri="{FF2B5EF4-FFF2-40B4-BE49-F238E27FC236}">
                <a16:creationId xmlns:a16="http://schemas.microsoft.com/office/drawing/2014/main" id="{5B93B527-1343-9934-4CFC-FBE11DC60760}"/>
              </a:ext>
            </a:extLst>
          </p:cNvPr>
          <p:cNvSpPr/>
          <p:nvPr/>
        </p:nvSpPr>
        <p:spPr>
          <a:xfrm>
            <a:off x="8245700" y="3486350"/>
            <a:ext cx="757623" cy="591006"/>
          </a:xfrm>
          <a:prstGeom prst="righ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nl-NL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97110FE-6BC7-CE70-DC8A-7B9D821EB378}"/>
              </a:ext>
            </a:extLst>
          </p:cNvPr>
          <p:cNvSpPr txBox="1"/>
          <p:nvPr/>
        </p:nvSpPr>
        <p:spPr>
          <a:xfrm>
            <a:off x="1085331" y="852541"/>
            <a:ext cx="1617785" cy="567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1600" kern="0" dirty="0">
                <a:solidFill>
                  <a:srgbClr val="FFFFFF"/>
                </a:solidFill>
                <a:latin typeface="Helvetica Neue"/>
                <a:sym typeface="Helvetica Neue"/>
              </a:rPr>
              <a:t>bestel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61013C9-B411-4A53-F2A3-F2782174348F}"/>
              </a:ext>
            </a:extLst>
          </p:cNvPr>
          <p:cNvSpPr txBox="1"/>
          <p:nvPr/>
        </p:nvSpPr>
        <p:spPr>
          <a:xfrm>
            <a:off x="3611258" y="848941"/>
            <a:ext cx="1617785" cy="567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1600" kern="0" dirty="0">
                <a:solidFill>
                  <a:srgbClr val="FFFFFF"/>
                </a:solidFill>
                <a:latin typeface="Helvetica Neue"/>
                <a:sym typeface="Helvetica Neue"/>
              </a:rPr>
              <a:t>vul je 06 in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A5D728B8-2751-476C-9C34-EAAD91FF22BE}"/>
              </a:ext>
            </a:extLst>
          </p:cNvPr>
          <p:cNvSpPr txBox="1"/>
          <p:nvPr/>
        </p:nvSpPr>
        <p:spPr>
          <a:xfrm>
            <a:off x="6654719" y="848941"/>
            <a:ext cx="1100372" cy="567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1600" kern="0" dirty="0">
                <a:solidFill>
                  <a:srgbClr val="FFFFFF"/>
                </a:solidFill>
                <a:latin typeface="Helvetica Neue"/>
                <a:sym typeface="Helvetica Neue"/>
              </a:rPr>
              <a:t>betaal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6FBFE15-093C-139A-41BC-ED372F2BD28C}"/>
              </a:ext>
            </a:extLst>
          </p:cNvPr>
          <p:cNvSpPr txBox="1"/>
          <p:nvPr/>
        </p:nvSpPr>
        <p:spPr>
          <a:xfrm>
            <a:off x="9100202" y="704477"/>
            <a:ext cx="2298613" cy="789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nl-NL" sz="1600" kern="0" dirty="0">
                <a:solidFill>
                  <a:srgbClr val="FFFFFF"/>
                </a:solidFill>
                <a:latin typeface="Helvetica Neue"/>
                <a:sym typeface="Helvetica Neue"/>
              </a:rPr>
              <a:t>en ontvang je ticket direct in je wallet!</a:t>
            </a:r>
          </a:p>
        </p:txBody>
      </p:sp>
      <p:sp>
        <p:nvSpPr>
          <p:cNvPr id="3" name="Pijl: gekromd links 2">
            <a:hlinkClick r:id="rId3" action="ppaction://hlinksldjump"/>
            <a:extLst>
              <a:ext uri="{FF2B5EF4-FFF2-40B4-BE49-F238E27FC236}">
                <a16:creationId xmlns:a16="http://schemas.microsoft.com/office/drawing/2014/main" id="{A1B814B7-BE08-5703-1B6D-9DB5C1638BB2}"/>
              </a:ext>
            </a:extLst>
          </p:cNvPr>
          <p:cNvSpPr/>
          <p:nvPr/>
        </p:nvSpPr>
        <p:spPr>
          <a:xfrm>
            <a:off x="11221697" y="324490"/>
            <a:ext cx="440051" cy="358417"/>
          </a:xfrm>
          <a:prstGeom prst="curvedLef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0171D62-FCA8-EC15-3DC1-BB86388C3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6" y="1416789"/>
            <a:ext cx="2657731" cy="52367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58DF6F-7EAB-963F-BE0C-9C604E5B9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78" y="1366471"/>
            <a:ext cx="2623645" cy="516963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2C172A-1256-8C4A-EC95-93E55E61C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31" y="1366471"/>
            <a:ext cx="2623645" cy="51696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B72896-115F-F8BD-6B88-C80F7CAFC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06" y="1332888"/>
            <a:ext cx="2657731" cy="523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9126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4E4613A-5728-393C-6068-8B4D5B42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56" r="1" b="5385"/>
          <a:stretch>
            <a:fillRect/>
          </a:stretch>
        </p:blipFill>
        <p:spPr>
          <a:xfrm>
            <a:off x="120650" y="102988"/>
            <a:ext cx="11950700" cy="6721475"/>
          </a:xfrm>
          <a:prstGeom prst="rect">
            <a:avLst/>
          </a:prstGeom>
          <a:noFill/>
        </p:spPr>
      </p:pic>
      <p:sp>
        <p:nvSpPr>
          <p:cNvPr id="3" name="Pijl: gekromd links 2">
            <a:hlinkClick r:id="rId3" action="ppaction://hlinksldjump"/>
            <a:extLst>
              <a:ext uri="{FF2B5EF4-FFF2-40B4-BE49-F238E27FC236}">
                <a16:creationId xmlns:a16="http://schemas.microsoft.com/office/drawing/2014/main" id="{EA3EE70C-1AF5-D615-30C5-1B1C1DF7529A}"/>
              </a:ext>
            </a:extLst>
          </p:cNvPr>
          <p:cNvSpPr/>
          <p:nvPr/>
        </p:nvSpPr>
        <p:spPr>
          <a:xfrm>
            <a:off x="11221697" y="324490"/>
            <a:ext cx="440051" cy="358417"/>
          </a:xfrm>
          <a:prstGeom prst="curvedLef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kstvak 3">
            <a:hlinkClick r:id="rId3" action="ppaction://hlinksldjump"/>
            <a:extLst>
              <a:ext uri="{FF2B5EF4-FFF2-40B4-BE49-F238E27FC236}">
                <a16:creationId xmlns:a16="http://schemas.microsoft.com/office/drawing/2014/main" id="{11F8A1A3-78FF-4C45-5C41-25994268770B}"/>
              </a:ext>
            </a:extLst>
          </p:cNvPr>
          <p:cNvSpPr txBox="1"/>
          <p:nvPr/>
        </p:nvSpPr>
        <p:spPr>
          <a:xfrm>
            <a:off x="4845411" y="-111245"/>
            <a:ext cx="6724891" cy="6732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latin typeface="Avara" panose="02000503000000000000" pitchFamily="50" charset="0"/>
                <a:sym typeface="Helvetica Neue"/>
              </a:rPr>
              <a:t>Informeer iedereen!</a:t>
            </a:r>
            <a:endParaRPr lang="nl-NL" sz="2800" dirty="0">
              <a:solidFill>
                <a:schemeClr val="bg1"/>
              </a:solidFill>
              <a:latin typeface="+mj-lt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Bijvoorbeeld bij cancellations of evacuaties… of de silent disco! 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dirty="0">
                <a:solidFill>
                  <a:schemeClr val="bg1"/>
                </a:solidFill>
                <a:latin typeface="+mj-lt"/>
                <a:sym typeface="Helvetica Neue"/>
              </a:rPr>
              <a:t>Dit is natuurlijk erg afhankelijk van of je iedereen bereikt of alleen degenen die hun ticket in de app hebben opgeslagen…..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400" dirty="0">
                <a:solidFill>
                  <a:schemeClr val="bg1"/>
                </a:solidFill>
                <a:latin typeface="+mj-lt"/>
                <a:sym typeface="Helvetica Neue"/>
              </a:rPr>
              <a:t>Zie hier het belang van ‘alle tickets naar de app’ en dat belang is nóg groter bij promotionele push notificaties!</a:t>
            </a:r>
            <a:endParaRPr kumimoji="0" lang="nl-NL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Neue"/>
            </a:endParaRPr>
          </a:p>
        </p:txBody>
      </p:sp>
      <p:pic>
        <p:nvPicPr>
          <p:cNvPr id="7" name="Afbeelding 6" descr="Afbeelding met tekst, Mobiele telefoon, gadget, schermopname&#10;&#10;Door AI gegenereerde inhoud is mogelijk onjuist.">
            <a:extLst>
              <a:ext uri="{FF2B5EF4-FFF2-40B4-BE49-F238E27FC236}">
                <a16:creationId xmlns:a16="http://schemas.microsoft.com/office/drawing/2014/main" id="{33FC8321-A8D6-1CA6-2C26-14AEEAE11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" y="102988"/>
            <a:ext cx="4113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84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7ABF794-23D5-9E56-B2D5-57F7CB21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3" r="1" b="11588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2DCCC2C-A41F-7BC9-9611-612244A5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40" y="392328"/>
            <a:ext cx="3011249" cy="574225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134F149-9F85-14A5-2123-5F06A30EF124}"/>
              </a:ext>
            </a:extLst>
          </p:cNvPr>
          <p:cNvSpPr txBox="1"/>
          <p:nvPr/>
        </p:nvSpPr>
        <p:spPr>
          <a:xfrm>
            <a:off x="4845411" y="366336"/>
            <a:ext cx="6724891" cy="3994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latin typeface="Avara" panose="02000503000000000000" pitchFamily="50" charset="0"/>
                <a:sym typeface="Helvetica Neue"/>
              </a:rPr>
              <a:t>Sell merchandise</a:t>
            </a:r>
            <a:endParaRPr lang="nl-NL" sz="2800" dirty="0">
              <a:solidFill>
                <a:schemeClr val="bg1"/>
              </a:solidFill>
              <a:latin typeface="+mj-lt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Bereik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: 	20.000 bezoekers</a:t>
            </a:r>
            <a:br>
              <a:rPr lang="nl-NL" sz="2400" dirty="0">
                <a:solidFill>
                  <a:schemeClr val="bg1"/>
                </a:solidFill>
                <a:latin typeface="+mj-lt"/>
                <a:sym typeface="Helvetica Neue"/>
              </a:rPr>
            </a:br>
            <a:r>
              <a:rPr lang="nl-NL" sz="2400" b="1" dirty="0">
                <a:solidFill>
                  <a:schemeClr val="bg1"/>
                </a:solidFill>
                <a:latin typeface="+mj-lt"/>
                <a:sym typeface="Helvetica Neue"/>
              </a:rPr>
              <a:t>Conversie</a:t>
            </a:r>
            <a:r>
              <a:rPr lang="nl-NL" sz="2400" dirty="0">
                <a:solidFill>
                  <a:schemeClr val="bg1"/>
                </a:solidFill>
                <a:latin typeface="+mj-lt"/>
                <a:sym typeface="Helvetica Neue"/>
              </a:rPr>
              <a:t>:	7% CTR, 40% koopt iets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Gem. prijs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:	35 euro</a:t>
            </a:r>
            <a:b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</a:b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Extra omzet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:	19.600 euro</a:t>
            </a:r>
          </a:p>
        </p:txBody>
      </p:sp>
      <p:sp>
        <p:nvSpPr>
          <p:cNvPr id="4" name="Pijl: gekromd links 3">
            <a:hlinkClick r:id="rId4" action="ppaction://hlinksldjump"/>
            <a:extLst>
              <a:ext uri="{FF2B5EF4-FFF2-40B4-BE49-F238E27FC236}">
                <a16:creationId xmlns:a16="http://schemas.microsoft.com/office/drawing/2014/main" id="{B97C629A-F080-B8A0-BEBA-06263D5A692F}"/>
              </a:ext>
            </a:extLst>
          </p:cNvPr>
          <p:cNvSpPr/>
          <p:nvPr/>
        </p:nvSpPr>
        <p:spPr>
          <a:xfrm>
            <a:off x="11221697" y="324490"/>
            <a:ext cx="440051" cy="358417"/>
          </a:xfrm>
          <a:prstGeom prst="curvedLef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47239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oncert, muziek, Magenta, entertainment&#10;&#10;Door AI gegenereerde inhoud is mogelijk onjuist.">
            <a:extLst>
              <a:ext uri="{FF2B5EF4-FFF2-40B4-BE49-F238E27FC236}">
                <a16:creationId xmlns:a16="http://schemas.microsoft.com/office/drawing/2014/main" id="{94E071AD-23C6-27D4-D7A4-6CDD606D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" r="1" b="15736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  <p:pic>
        <p:nvPicPr>
          <p:cNvPr id="3" name="Afbeelding 2" descr="Afbeelding met tekst, schermopname, hemel, Mobiele telefoon&#10;&#10;Door AI gegenereerde inhoud is mogelijk onjuist.">
            <a:extLst>
              <a:ext uri="{FF2B5EF4-FFF2-40B4-BE49-F238E27FC236}">
                <a16:creationId xmlns:a16="http://schemas.microsoft.com/office/drawing/2014/main" id="{7C9BBDD7-7266-2001-31C0-7DF8A5BE1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9" y="324490"/>
            <a:ext cx="3024607" cy="5959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5954C89-BBC2-D2E3-D248-1A8F6E398F78}"/>
              </a:ext>
            </a:extLst>
          </p:cNvPr>
          <p:cNvSpPr txBox="1"/>
          <p:nvPr/>
        </p:nvSpPr>
        <p:spPr>
          <a:xfrm>
            <a:off x="4845411" y="366336"/>
            <a:ext cx="6724891" cy="3994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latin typeface="Avara" panose="02000503000000000000" pitchFamily="50" charset="0"/>
                <a:sym typeface="Helvetica Neue"/>
              </a:rPr>
              <a:t>VIP Upgrades</a:t>
            </a:r>
            <a:endParaRPr lang="nl-NL" sz="2800" dirty="0">
              <a:solidFill>
                <a:schemeClr val="bg1"/>
              </a:solidFill>
              <a:latin typeface="+mj-lt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Bereik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: 	40.000 bezoekers</a:t>
            </a:r>
            <a:br>
              <a:rPr lang="nl-NL" sz="2400" dirty="0">
                <a:solidFill>
                  <a:schemeClr val="bg1"/>
                </a:solidFill>
                <a:latin typeface="+mj-lt"/>
                <a:sym typeface="Helvetica Neue"/>
              </a:rPr>
            </a:br>
            <a:r>
              <a:rPr lang="nl-NL" sz="2400" b="1" dirty="0">
                <a:solidFill>
                  <a:schemeClr val="bg1"/>
                </a:solidFill>
                <a:latin typeface="+mj-lt"/>
                <a:sym typeface="Helvetica Neue"/>
              </a:rPr>
              <a:t>Conversie</a:t>
            </a:r>
            <a:r>
              <a:rPr lang="nl-NL" sz="2400" dirty="0">
                <a:solidFill>
                  <a:schemeClr val="bg1"/>
                </a:solidFill>
                <a:latin typeface="+mj-lt"/>
                <a:sym typeface="Helvetica Neue"/>
              </a:rPr>
              <a:t>:	20% CTR, 5% koopt iets</a:t>
            </a:r>
          </a:p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Prijsverschil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:	100 euro</a:t>
            </a:r>
            <a:b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</a:br>
            <a:r>
              <a:rPr kumimoji="0" lang="nl-NL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Extra omzet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:	40.000 euro</a:t>
            </a:r>
          </a:p>
        </p:txBody>
      </p:sp>
      <p:sp>
        <p:nvSpPr>
          <p:cNvPr id="5" name="Pijl: gekromd links 4">
            <a:hlinkClick r:id="rId4" action="ppaction://hlinksldjump"/>
            <a:extLst>
              <a:ext uri="{FF2B5EF4-FFF2-40B4-BE49-F238E27FC236}">
                <a16:creationId xmlns:a16="http://schemas.microsoft.com/office/drawing/2014/main" id="{741C0275-23FF-F4C5-15EE-4D3ECD60C964}"/>
              </a:ext>
            </a:extLst>
          </p:cNvPr>
          <p:cNvSpPr/>
          <p:nvPr/>
        </p:nvSpPr>
        <p:spPr>
          <a:xfrm>
            <a:off x="11221697" y="324490"/>
            <a:ext cx="440051" cy="358417"/>
          </a:xfrm>
          <a:prstGeom prst="curvedLef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03411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522</Words>
  <Application>Microsoft Macintosh PowerPoint</Application>
  <PresentationFormat>Breedbeeld</PresentationFormat>
  <Paragraphs>71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Aptos</vt:lpstr>
      <vt:lpstr>Arial</vt:lpstr>
      <vt:lpstr>Avara</vt:lpstr>
      <vt:lpstr>Helvetica Neue</vt:lpstr>
      <vt:lpstr>Helvetica Neue Medium</vt:lpstr>
      <vt:lpstr>Open Sans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Peter-Joost Post</dc:creator>
  <cp:lastModifiedBy>Elisabeth Beere</cp:lastModifiedBy>
  <cp:revision>22</cp:revision>
  <dcterms:created xsi:type="dcterms:W3CDTF">2025-07-15T17:34:55Z</dcterms:created>
  <dcterms:modified xsi:type="dcterms:W3CDTF">2025-11-14T12:04:24Z</dcterms:modified>
</cp:coreProperties>
</file>